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8" r:id="rId4"/>
    <p:sldMasterId id="2147483702" r:id="rId5"/>
  </p:sldMasterIdLst>
  <p:sldIdLst>
    <p:sldId id="256" r:id="rId6"/>
    <p:sldId id="257" r:id="rId7"/>
    <p:sldId id="260" r:id="rId8"/>
    <p:sldId id="258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6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5" r:id="rId34"/>
  </p:sldIdLst>
  <p:sldSz cx="6858000" cy="9144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51" d="100"/>
          <a:sy n="51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88" y="2540001"/>
            <a:ext cx="5761435" cy="203132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87" y="5793318"/>
            <a:ext cx="5761435" cy="61555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285750" y="1882071"/>
            <a:ext cx="6286500" cy="2579168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285750" y="1882071"/>
            <a:ext cx="6286500" cy="2579168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8318501"/>
            <a:ext cx="6858001" cy="825500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914" y="866407"/>
            <a:ext cx="5282406" cy="203132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716" y="5793318"/>
            <a:ext cx="5282406" cy="61555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1537" y="3141133"/>
            <a:ext cx="5767586" cy="1846659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1735" y="2540000"/>
            <a:ext cx="6030516" cy="293926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88" y="2540001"/>
            <a:ext cx="5761435" cy="203132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87" y="5793318"/>
            <a:ext cx="5761435" cy="61555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914" y="866407"/>
            <a:ext cx="5282406" cy="203132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716" y="5793318"/>
            <a:ext cx="5282406" cy="61555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1537" y="3141133"/>
            <a:ext cx="5767586" cy="1846659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5750" y="1882069"/>
            <a:ext cx="6286500" cy="257916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883833"/>
            <a:ext cx="6286500" cy="257916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882071"/>
            <a:ext cx="3086100" cy="2905411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82071"/>
            <a:ext cx="3086100" cy="2905411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766656"/>
            <a:ext cx="3086100" cy="103874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49" y="2899833"/>
            <a:ext cx="3086100" cy="2174441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486" y="1766656"/>
            <a:ext cx="3087764" cy="103874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88481" cy="2174441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914" y="866407"/>
            <a:ext cx="5282406" cy="203132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716" y="5793318"/>
            <a:ext cx="5282406" cy="61555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1537" y="3141133"/>
            <a:ext cx="5767586" cy="1846659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285750" y="1882071"/>
            <a:ext cx="6286500" cy="2579168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285750" y="1882071"/>
            <a:ext cx="6286500" cy="2579168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8318501"/>
            <a:ext cx="6858001" cy="825500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914" y="866407"/>
            <a:ext cx="5282406" cy="203132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716" y="5793318"/>
            <a:ext cx="5282406" cy="61555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1537" y="3141133"/>
            <a:ext cx="5767586" cy="1846659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1735" y="2540000"/>
            <a:ext cx="6030516" cy="293926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4/20/2013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F79E80-105D-4CD8-AF07-4CEB9B9063CC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fld id="{059F2C64-0D63-44AF-997A-1B1FE1A96E19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5750" y="1882069"/>
            <a:ext cx="6286500" cy="257916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647976-C764-44D0-930D-1AC5846C8450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566C6A-A83C-4E27-990F-89F11F779CE0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4/20/2013</a:t>
            </a:fld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883833"/>
            <a:ext cx="6286500" cy="257916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882071"/>
            <a:ext cx="3086100" cy="2905411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82071"/>
            <a:ext cx="3086100" cy="2905411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766656"/>
            <a:ext cx="3086100" cy="103874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49" y="2899833"/>
            <a:ext cx="3086100" cy="2174441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486" y="1766656"/>
            <a:ext cx="3087764" cy="103874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88481" cy="2174441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306918"/>
            <a:ext cx="62865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883834"/>
            <a:ext cx="6286500" cy="257916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732941"/>
            <a:ext cx="6858000" cy="74110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306919"/>
            <a:ext cx="62865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4" y="2540000"/>
            <a:ext cx="6030516" cy="293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306918"/>
            <a:ext cx="62865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883834"/>
            <a:ext cx="6286500" cy="257916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732941"/>
            <a:ext cx="6858000" cy="74110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306919"/>
            <a:ext cx="62865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4" y="2540000"/>
            <a:ext cx="6030516" cy="293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4/20/2013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encrypted-tbn3.gstatic.com/images?q=tbn:ANd9GcT5MrJZQYF_zVsFUCtW5gUQzkRTE8cpHkO95hl-KDIsMsgt1b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832" y="3275856"/>
            <a:ext cx="3960440" cy="396044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7688" y="899592"/>
            <a:ext cx="5761435" cy="2031327"/>
          </a:xfrm>
        </p:spPr>
        <p:txBody>
          <a:bodyPr>
            <a:normAutofit/>
          </a:bodyPr>
          <a:lstStyle/>
          <a:p>
            <a:pPr algn="ctr"/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CONTROL NIÑO/A SANO Y PNI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2696" y="7812360"/>
            <a:ext cx="5761435" cy="615553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EU. ALEXIE ARACENA RIVEROS.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0658" y="635563"/>
            <a:ext cx="6172200" cy="30144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L" sz="2000" dirty="0" smtClean="0">
                <a:solidFill>
                  <a:schemeClr val="accent5">
                    <a:lumMod val="50000"/>
                  </a:schemeClr>
                </a:solidFill>
              </a:rPr>
              <a:t>Consiste en una oferta de </a:t>
            </a:r>
            <a:r>
              <a:rPr lang="es-CL" sz="2000" b="1" dirty="0" smtClean="0">
                <a:solidFill>
                  <a:schemeClr val="accent5">
                    <a:lumMod val="50000"/>
                  </a:schemeClr>
                </a:solidFill>
              </a:rPr>
              <a:t>apoyo intensivo al control</a:t>
            </a:r>
            <a:r>
              <a:rPr lang="es-CL" sz="2000" dirty="0" smtClean="0">
                <a:solidFill>
                  <a:schemeClr val="accent5">
                    <a:lumMod val="50000"/>
                  </a:schemeClr>
                </a:solidFill>
              </a:rPr>
              <a:t>, </a:t>
            </a:r>
            <a:r>
              <a:rPr lang="es-CL" sz="2000" b="1" dirty="0" smtClean="0">
                <a:solidFill>
                  <a:schemeClr val="accent5">
                    <a:lumMod val="50000"/>
                  </a:schemeClr>
                </a:solidFill>
              </a:rPr>
              <a:t>vigilancia</a:t>
            </a:r>
            <a:r>
              <a:rPr lang="es-CL" sz="2000" dirty="0" smtClean="0">
                <a:solidFill>
                  <a:schemeClr val="accent5">
                    <a:lumMod val="50000"/>
                  </a:schemeClr>
                </a:solidFill>
              </a:rPr>
              <a:t> y </a:t>
            </a:r>
            <a:r>
              <a:rPr lang="es-CL" sz="2000" b="1" dirty="0" smtClean="0">
                <a:solidFill>
                  <a:schemeClr val="accent5">
                    <a:lumMod val="50000"/>
                  </a:schemeClr>
                </a:solidFill>
              </a:rPr>
              <a:t>promoción</a:t>
            </a:r>
            <a:r>
              <a:rPr lang="es-CL" sz="2000" dirty="0" smtClean="0">
                <a:solidFill>
                  <a:schemeClr val="accent5">
                    <a:lumMod val="50000"/>
                  </a:schemeClr>
                </a:solidFill>
              </a:rPr>
              <a:t> de la salud de niños y niñas de primera infancia, desde la gestación hasta que cumplen 4 años de edad.</a:t>
            </a:r>
          </a:p>
          <a:p>
            <a:pPr algn="just">
              <a:lnSpc>
                <a:spcPct val="150000"/>
              </a:lnSpc>
            </a:pPr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22" name="Picture 2" descr="http://www.elpaseodigital.cl/CHILECRECECONTI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3419872"/>
            <a:ext cx="2719656" cy="4464496"/>
          </a:xfrm>
          <a:prstGeom prst="rect">
            <a:avLst/>
          </a:prstGeom>
          <a:noFill/>
        </p:spPr>
      </p:pic>
      <p:pic>
        <p:nvPicPr>
          <p:cNvPr id="30724" name="Picture 4" descr="http://4.bp.blogspot.com/-MO7N1C1zURA/TuoyXLs5XwI/AAAAAAAAAIE/4w8oin8c7lg/s1600/figura_n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968" y="3419872"/>
            <a:ext cx="2943662" cy="44061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accent5">
                    <a:lumMod val="50000"/>
                  </a:schemeClr>
                </a:solidFill>
              </a:rPr>
              <a:t>¿ QUE PRESTANCIONES SE ENTREGAN EN APS?</a:t>
            </a:r>
            <a:endParaRPr lang="es-CL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2656" y="5940152"/>
            <a:ext cx="5600700" cy="27264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3 Marcador de contenido" descr="20120807_103254 -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3418">
            <a:off x="2206804" y="2108581"/>
            <a:ext cx="4071938" cy="3053953"/>
          </a:xfrm>
          <a:prstGeom prst="rect">
            <a:avLst/>
          </a:prstGeom>
        </p:spPr>
      </p:pic>
      <p:pic>
        <p:nvPicPr>
          <p:cNvPr id="5" name="3 Marcador de contenido" descr="20120808_112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23496">
            <a:off x="537379" y="5119615"/>
            <a:ext cx="4331877" cy="32489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CONTROLES GRUPALES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C:\Users\alexie\Documents\CICLO VITAL DEL NIÑO Y LA NIÑA\TALLERES2\FOTOS APEGO\INFANTIL\20070807\DSCN1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4413">
            <a:off x="602259" y="2510160"/>
            <a:ext cx="3864769" cy="2899560"/>
          </a:xfrm>
          <a:prstGeom prst="rect">
            <a:avLst/>
          </a:prstGeom>
          <a:noFill/>
        </p:spPr>
      </p:pic>
      <p:pic>
        <p:nvPicPr>
          <p:cNvPr id="7" name="5 Marcador de contenido" descr="20120810_153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4864" y="5580112"/>
            <a:ext cx="3873491" cy="29051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ENTREGA DE  MATERIAL CHCC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8674" name="Picture 2" descr="http://seminariografica.uchilefau.cl/wp-content/uploads/2012/12/f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123728"/>
            <a:ext cx="6334844" cy="2714933"/>
          </a:xfrm>
          <a:prstGeom prst="rect">
            <a:avLst/>
          </a:prstGeom>
          <a:noFill/>
        </p:spPr>
      </p:pic>
      <p:pic>
        <p:nvPicPr>
          <p:cNvPr id="28676" name="Picture 4" descr="http://cdocumentacioncnca.files.wordpress.com/2012/03/libros-chile-crece-conti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47" y="4932040"/>
            <a:ext cx="6414305" cy="39357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encrypted-tbn3.gstatic.com/images?q=tbn:ANd9GcQcIW3_Svzpw7VxvRFX5f0IkeUHMiQ3jmNEangw8qUvwwNGzij1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024" y="1475656"/>
            <a:ext cx="2895600" cy="158115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TALLERES NADIE ES PERFECTO.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3" descr="C:\Users\alexie\Documents\CICLO VITAL DEL NIÑO Y LA NIÑA\TALLERES2\FOTOS APEGO\INFANTIL\20070807\DSCN1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393">
            <a:off x="692696" y="6012160"/>
            <a:ext cx="3121025" cy="2341563"/>
          </a:xfrm>
          <a:prstGeom prst="rect">
            <a:avLst/>
          </a:prstGeom>
          <a:noFill/>
        </p:spPr>
      </p:pic>
      <p:pic>
        <p:nvPicPr>
          <p:cNvPr id="27650" name="Picture 2" descr="El nino san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1041">
            <a:off x="245715" y="2785165"/>
            <a:ext cx="3745402" cy="2863617"/>
          </a:xfrm>
          <a:prstGeom prst="rect">
            <a:avLst/>
          </a:prstGeom>
          <a:noFill/>
        </p:spPr>
      </p:pic>
      <p:pic>
        <p:nvPicPr>
          <p:cNvPr id="5" name="Picture 4" descr="C:\Users\alexie\Documents\CICLO VITAL DEL NIÑO Y LA NIÑA\TALLERES2\FOTOS APEGO\INFANTIL\20070807\DSCN1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7072" y="4139952"/>
            <a:ext cx="2341563" cy="3121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VISITAS DOMICILIARIAS INTEGRALES.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6626" name="Picture 2" descr="http://2.bp.blogspot.com/_8ZRWAdDhAEQ/RzNVCm2WQvI/AAAAAAAAAJc/3mf20vMTP6w/s400/famil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987824"/>
            <a:ext cx="6264696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PROGRAMA NACIONAL DE IMNUNIZACIÓN.</a:t>
            </a:r>
            <a:endParaRPr lang="es-CL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5604" name="Picture 4" descr="http://3.bp.blogspot.com/_SeidfVI7Oaw/TU_B3QbkdXI/AAAAAAAAAas/UEzphhoYk2I/s1600/vacunas_m%25C3%25A1gico_despert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92" y="611560"/>
            <a:ext cx="4464261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42900" y="5220072"/>
            <a:ext cx="5600700" cy="3411864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s-CL" sz="2000" dirty="0" smtClean="0">
                <a:solidFill>
                  <a:schemeClr val="accent5">
                    <a:lumMod val="50000"/>
                  </a:schemeClr>
                </a:solidFill>
              </a:rPr>
              <a:t>El 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país cuenta desde 1978 con un Programa Ampliado de Inmunizaciones. Este ha permitido la disminución de la morbilidad y mortalidad de las enfermedades inmunoprevenibles contribuyendo a la disminución de la mortalidad infantil</a:t>
            </a:r>
            <a:r>
              <a:rPr lang="es-CL" sz="2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s-CL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578" name="Picture 2" descr="http://1.bp.blogspot.com/-syCbUT7a_lA/UMYBF8DBarI/AAAAAAAADBw/xVijYCA01j8/s1600/vacunaci%C3%B3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539552"/>
            <a:ext cx="4392488" cy="43924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60648" y="395536"/>
            <a:ext cx="5600700" cy="31683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 Entre sus logros más destacados se encuentran la erradicación de la Viruela (1950), de la </a:t>
            </a:r>
            <a:r>
              <a:rPr lang="es-CL" dirty="0" err="1" smtClean="0">
                <a:solidFill>
                  <a:schemeClr val="accent5">
                    <a:lumMod val="50000"/>
                  </a:schemeClr>
                </a:solidFill>
              </a:rPr>
              <a:t>Poliomelitis</a:t>
            </a:r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 (1975) y eliminación del Sarampión (1992).</a:t>
            </a:r>
          </a:p>
          <a:p>
            <a:pPr>
              <a:lnSpc>
                <a:spcPct val="150000"/>
              </a:lnSpc>
            </a:pP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554" name="Picture 2" descr="http://www.migueljara.com/wp-content/uploads/2010/09/Luchar-viru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3707904"/>
            <a:ext cx="4630364" cy="44153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60648" y="5220072"/>
            <a:ext cx="6172200" cy="27363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CL" sz="2200" dirty="0" smtClean="0">
                <a:solidFill>
                  <a:schemeClr val="accent5">
                    <a:lumMod val="50000"/>
                  </a:schemeClr>
                </a:solidFill>
              </a:rPr>
              <a:t>El PNI tiene como objetivo prevenir morbilidad, discapacidad y muertes secundarias a enfermedades inmunoprevenibles, a lo largo de todo el ciclo vital.</a:t>
            </a:r>
          </a:p>
          <a:p>
            <a:pPr>
              <a:lnSpc>
                <a:spcPct val="150000"/>
              </a:lnSpc>
            </a:pPr>
            <a:endParaRPr lang="es-CL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530" name="Picture 2" descr="http://www.crececontigo.gob.cl/wp-content/uploads/2009/12/Vacune-a-sus-hij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323528"/>
            <a:ext cx="4968552" cy="49763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INTRODUCCIÓN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60648" y="2339752"/>
            <a:ext cx="6286500" cy="196808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L" sz="2400" dirty="0" smtClean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</a:rPr>
              <a:t>supervisión de salud constituye el eje principal y una herramienta fundamental en el seguimiento </a:t>
            </a:r>
            <a:r>
              <a:rPr lang="es-CL" sz="2400" dirty="0" smtClean="0">
                <a:solidFill>
                  <a:schemeClr val="accent5">
                    <a:lumMod val="50000"/>
                  </a:schemeClr>
                </a:solidFill>
              </a:rPr>
              <a:t>del crecimiento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</a:rPr>
              <a:t>y desarrollo de un niño en edad pediátrica. </a:t>
            </a:r>
          </a:p>
        </p:txBody>
      </p:sp>
      <p:pic>
        <p:nvPicPr>
          <p:cNvPr id="39938" name="Picture 2" descr="http://www.crececontigo.gob.cl/wp-content/uploads/2009/12/El-control-medico-periodi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784" y="4499992"/>
            <a:ext cx="3848661" cy="4283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3554" name="Picture 2" descr="http://www.minsal.gob.cl/portal/docs/1/59313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874" y="85005"/>
            <a:ext cx="6889874" cy="89514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Mercurio. </a:t>
            </a:r>
            <a:r>
              <a:rPr lang="es-CL" dirty="0"/>
              <a:t>¿</a:t>
            </a:r>
            <a:r>
              <a:rPr lang="es-CL" dirty="0" smtClean="0"/>
              <a:t>Vacunar o no vacunar?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1920. Comp. Ely Lilly</a:t>
            </a:r>
          </a:p>
          <a:p>
            <a:pPr algn="just">
              <a:buNone/>
            </a:pPr>
            <a:endParaRPr lang="es-CL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Compuesto mercurial que se usaba de forma tópica como bactericida.</a:t>
            </a:r>
          </a:p>
          <a:p>
            <a:pPr algn="just"/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s-CL" dirty="0" err="1" smtClean="0">
                <a:solidFill>
                  <a:schemeClr val="accent5">
                    <a:lumMod val="50000"/>
                  </a:schemeClr>
                </a:solidFill>
              </a:rPr>
              <a:t>Metapio</a:t>
            </a:r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  <a:p>
            <a:pPr algn="just"/>
            <a:endParaRPr lang="es-CL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Eliminada en  la década del 60 debido a la alta taza de muerte en neonatos.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482" name="Picture 2" descr="http://www.ssmaule.cl/paritario/images/stories/Paritario/18956mercu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28" y="5940152"/>
            <a:ext cx="4400550" cy="2838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2656" y="4860032"/>
            <a:ext cx="5600700" cy="37345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L" sz="2200" dirty="0">
                <a:solidFill>
                  <a:schemeClr val="accent5">
                    <a:lumMod val="50000"/>
                  </a:schemeClr>
                </a:solidFill>
              </a:rPr>
              <a:t>El </a:t>
            </a:r>
            <a:r>
              <a:rPr lang="es-CL" sz="2200" dirty="0" err="1">
                <a:solidFill>
                  <a:schemeClr val="accent5">
                    <a:lumMod val="50000"/>
                  </a:schemeClr>
                </a:solidFill>
              </a:rPr>
              <a:t>tiomersal</a:t>
            </a:r>
            <a:r>
              <a:rPr lang="es-CL" sz="2200" dirty="0">
                <a:solidFill>
                  <a:schemeClr val="accent5">
                    <a:lumMod val="50000"/>
                  </a:schemeClr>
                </a:solidFill>
              </a:rPr>
              <a:t>, también conocido </a:t>
            </a:r>
            <a:r>
              <a:rPr lang="es-CL" sz="2200" dirty="0" smtClean="0">
                <a:solidFill>
                  <a:schemeClr val="accent5">
                    <a:lumMod val="50000"/>
                  </a:schemeClr>
                </a:solidFill>
              </a:rPr>
              <a:t>como </a:t>
            </a:r>
            <a:r>
              <a:rPr lang="es-CL" sz="2200" dirty="0" err="1" smtClean="0">
                <a:solidFill>
                  <a:schemeClr val="accent5">
                    <a:lumMod val="50000"/>
                  </a:schemeClr>
                </a:solidFill>
              </a:rPr>
              <a:t>mercuriotiolato</a:t>
            </a:r>
            <a:r>
              <a:rPr lang="es-CL" sz="22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s-CL" sz="2200" dirty="0">
                <a:solidFill>
                  <a:schemeClr val="accent5">
                    <a:lumMod val="50000"/>
                  </a:schemeClr>
                </a:solidFill>
              </a:rPr>
              <a:t>es un compuesto que contiene mercurio utilizado para impedir la proliferación de bacterias y hongos durante el almacenamiento y, sobre todo, durante el uso de viales </a:t>
            </a:r>
            <a:r>
              <a:rPr lang="es-CL" sz="2200" dirty="0" err="1">
                <a:solidFill>
                  <a:schemeClr val="accent5">
                    <a:lumMod val="50000"/>
                  </a:schemeClr>
                </a:solidFill>
              </a:rPr>
              <a:t>multidosis</a:t>
            </a:r>
            <a:r>
              <a:rPr lang="es-CL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L" sz="2200" dirty="0" smtClean="0">
                <a:solidFill>
                  <a:schemeClr val="accent5">
                    <a:lumMod val="50000"/>
                  </a:schemeClr>
                </a:solidFill>
              </a:rPr>
              <a:t>abiertos </a:t>
            </a:r>
            <a:r>
              <a:rPr lang="es-CL" sz="2200" dirty="0">
                <a:solidFill>
                  <a:schemeClr val="accent5">
                    <a:lumMod val="50000"/>
                  </a:schemeClr>
                </a:solidFill>
              </a:rPr>
              <a:t>de ciertas vacunas.</a:t>
            </a:r>
          </a:p>
        </p:txBody>
      </p:sp>
      <p:pic>
        <p:nvPicPr>
          <p:cNvPr id="19458" name="Picture 2" descr="https://saludtaoista.files.wordpress.com/2012/05/vacu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323528"/>
            <a:ext cx="5593480" cy="45167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48680" y="539552"/>
            <a:ext cx="5600700" cy="25922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CL" dirty="0">
                <a:solidFill>
                  <a:schemeClr val="accent5">
                    <a:lumMod val="50000"/>
                  </a:schemeClr>
                </a:solidFill>
              </a:rPr>
              <a:t>El </a:t>
            </a:r>
            <a:r>
              <a:rPr lang="es-CL" dirty="0" err="1">
                <a:solidFill>
                  <a:schemeClr val="accent5">
                    <a:lumMod val="50000"/>
                  </a:schemeClr>
                </a:solidFill>
              </a:rPr>
              <a:t>tiomersal</a:t>
            </a:r>
            <a:r>
              <a:rPr lang="es-CL" dirty="0">
                <a:solidFill>
                  <a:schemeClr val="accent5">
                    <a:lumMod val="50000"/>
                  </a:schemeClr>
                </a:solidFill>
              </a:rPr>
              <a:t> se ha utilizado desde la década de 1930 en la fabricación de algunas vacunas y otros productos médicos</a:t>
            </a:r>
            <a:r>
              <a:rPr lang="es-CL" dirty="0"/>
              <a:t>.</a:t>
            </a:r>
          </a:p>
        </p:txBody>
      </p:sp>
      <p:pic>
        <p:nvPicPr>
          <p:cNvPr id="18434" name="Picture 2" descr="http://wvoutpost.com/wp-content/uploads/2012/04/article_268035_1-e1333466888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275856"/>
            <a:ext cx="5747625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42900" y="755577"/>
            <a:ext cx="6172200" cy="244827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El </a:t>
            </a:r>
            <a:r>
              <a:rPr lang="es-CL" sz="2800" dirty="0" err="1" smtClean="0">
                <a:solidFill>
                  <a:schemeClr val="accent5">
                    <a:lumMod val="50000"/>
                  </a:schemeClr>
                </a:solidFill>
              </a:rPr>
              <a:t>timerosal</a:t>
            </a:r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  contiene un 49,6% y es metabolizado en </a:t>
            </a:r>
            <a:r>
              <a:rPr lang="es-CL" sz="2800" dirty="0" err="1" smtClean="0">
                <a:solidFill>
                  <a:schemeClr val="accent5">
                    <a:lumMod val="50000"/>
                  </a:schemeClr>
                </a:solidFill>
              </a:rPr>
              <a:t>etilmercurio</a:t>
            </a:r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  y </a:t>
            </a:r>
            <a:r>
              <a:rPr lang="es-CL" sz="2800" dirty="0" err="1" smtClean="0">
                <a:solidFill>
                  <a:schemeClr val="accent5">
                    <a:lumMod val="50000"/>
                  </a:schemeClr>
                </a:solidFill>
              </a:rPr>
              <a:t>tiosalicilato</a:t>
            </a:r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. Ha sido utilizado por más de 60 años en las vacunas, especialmente en la frascos </a:t>
            </a:r>
            <a:r>
              <a:rPr lang="es-CL" sz="2800" dirty="0" err="1" smtClean="0">
                <a:solidFill>
                  <a:schemeClr val="accent5">
                    <a:lumMod val="50000"/>
                  </a:schemeClr>
                </a:solidFill>
              </a:rPr>
              <a:t>multidosis</a:t>
            </a:r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s-C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410" name="Picture 2" descr="http://cienciadecuba.files.wordpress.com/2012/03/ciencia-de-cuba_ciencia-cubana_vacuna-cubana-contra-la-hepatitis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3131840"/>
            <a:ext cx="455295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L" sz="2200" dirty="0" smtClean="0">
                <a:solidFill>
                  <a:schemeClr val="accent5">
                    <a:lumMod val="50000"/>
                  </a:schemeClr>
                </a:solidFill>
              </a:rPr>
              <a:t>Hasta el 2006 los niños chilenos recibían los primeros 6 meses una dosis de 112,5 </a:t>
            </a:r>
            <a:r>
              <a:rPr lang="es-CL" sz="2200" dirty="0" err="1" smtClean="0">
                <a:solidFill>
                  <a:schemeClr val="accent5">
                    <a:lumMod val="50000"/>
                  </a:schemeClr>
                </a:solidFill>
              </a:rPr>
              <a:t>ug</a:t>
            </a:r>
            <a:r>
              <a:rPr lang="es-CL" sz="2200" dirty="0" smtClean="0">
                <a:solidFill>
                  <a:schemeClr val="accent5">
                    <a:lumMod val="50000"/>
                  </a:schemeClr>
                </a:solidFill>
              </a:rPr>
              <a:t> de mercurio.</a:t>
            </a:r>
          </a:p>
          <a:p>
            <a:pPr algn="just">
              <a:lnSpc>
                <a:spcPct val="150000"/>
              </a:lnSpc>
            </a:pPr>
            <a:endParaRPr lang="es-CL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L" sz="2200" dirty="0" smtClean="0">
                <a:solidFill>
                  <a:schemeClr val="accent5">
                    <a:lumMod val="50000"/>
                  </a:schemeClr>
                </a:solidFill>
              </a:rPr>
              <a:t>A partir del 2006  los niños/as reciben 75ug de mercurio los primeros 6 meses</a:t>
            </a:r>
          </a:p>
          <a:p>
            <a:pPr algn="just">
              <a:lnSpc>
                <a:spcPct val="150000"/>
              </a:lnSpc>
            </a:pPr>
            <a:endParaRPr lang="es-CL" sz="22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L" sz="2200" dirty="0" smtClean="0">
                <a:solidFill>
                  <a:schemeClr val="accent5">
                    <a:lumMod val="50000"/>
                  </a:schemeClr>
                </a:solidFill>
              </a:rPr>
              <a:t>Límite Permitido 0,1 </a:t>
            </a:r>
            <a:r>
              <a:rPr lang="es-CL" sz="2200" dirty="0" err="1" smtClean="0">
                <a:solidFill>
                  <a:schemeClr val="accent5">
                    <a:lumMod val="50000"/>
                  </a:schemeClr>
                </a:solidFill>
              </a:rPr>
              <a:t>ug</a:t>
            </a:r>
            <a:r>
              <a:rPr lang="es-CL" sz="2200" dirty="0" smtClean="0">
                <a:solidFill>
                  <a:schemeClr val="accent5">
                    <a:lumMod val="50000"/>
                  </a:schemeClr>
                </a:solidFill>
              </a:rPr>
              <a:t>/kg/día</a:t>
            </a:r>
            <a:endParaRPr lang="es-CL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otros productos contienen mercurio?</a:t>
            </a:r>
            <a:endParaRPr lang="es-CL" dirty="0"/>
          </a:p>
        </p:txBody>
      </p:sp>
      <p:pic>
        <p:nvPicPr>
          <p:cNvPr id="41994" name="Picture 10" descr="http://www.absolut-canada.com/wp-content/uploads/2010/04/jarabe-de-a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872" y="6272548"/>
            <a:ext cx="2255119" cy="2428267"/>
          </a:xfrm>
          <a:prstGeom prst="rect">
            <a:avLst/>
          </a:prstGeom>
          <a:noFill/>
        </p:spPr>
      </p:pic>
      <p:pic>
        <p:nvPicPr>
          <p:cNvPr id="41988" name="Picture 4" descr="http://s3-eu-west-1.amazonaws.com/mimandote/images/valoraciones/0001/2426/alimentos-peligrosos.jpg?13094304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807">
            <a:off x="2647082" y="2559181"/>
            <a:ext cx="4041775" cy="3205163"/>
          </a:xfrm>
          <a:prstGeom prst="rect">
            <a:avLst/>
          </a:prstGeom>
          <a:noFill/>
        </p:spPr>
      </p:pic>
      <p:pic>
        <p:nvPicPr>
          <p:cNvPr id="41990" name="Picture 6" descr="http://shealf.files.wordpress.com/2009/07/marisc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4788024"/>
            <a:ext cx="2160240" cy="2796619"/>
          </a:xfrm>
          <a:prstGeom prst="rect">
            <a:avLst/>
          </a:prstGeom>
          <a:noFill/>
        </p:spPr>
      </p:pic>
      <p:pic>
        <p:nvPicPr>
          <p:cNvPr id="41992" name="Picture 8" descr="http://static.pichicola.com/wp-content/uploads/2009/03/clinical_thermometer_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78816">
            <a:off x="4194142" y="6374031"/>
            <a:ext cx="2592288" cy="1605170"/>
          </a:xfrm>
          <a:prstGeom prst="rect">
            <a:avLst/>
          </a:prstGeom>
          <a:noFill/>
        </p:spPr>
      </p:pic>
      <p:pic>
        <p:nvPicPr>
          <p:cNvPr id="41996" name="Picture 12" descr="http://html.rincondelvago.com/0006821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83461">
            <a:off x="530855" y="2849897"/>
            <a:ext cx="2299498" cy="14601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42900" y="395536"/>
            <a:ext cx="5600700" cy="8236400"/>
          </a:xfrm>
        </p:spPr>
        <p:txBody>
          <a:bodyPr/>
          <a:lstStyle/>
          <a:p>
            <a:r>
              <a:rPr lang="es-CL" dirty="0" smtClean="0"/>
              <a:t>Se estima que la inmunización evita entre 2 y 3 millones de muertes cada año.</a:t>
            </a:r>
          </a:p>
          <a:p>
            <a:endParaRPr lang="es-CL" dirty="0" smtClean="0"/>
          </a:p>
          <a:p>
            <a:r>
              <a:rPr lang="es-CL" dirty="0" smtClean="0"/>
              <a:t>La inmunización está llegando a más niños que nunca.</a:t>
            </a:r>
          </a:p>
          <a:p>
            <a:endParaRPr lang="es-CL" dirty="0" smtClean="0"/>
          </a:p>
          <a:p>
            <a:r>
              <a:rPr lang="es-CL" dirty="0" smtClean="0"/>
              <a:t>Más de un millón de lactantes y niños de corta edad mueren cada año a causa de la enfermedad </a:t>
            </a:r>
            <a:r>
              <a:rPr lang="es-CL" dirty="0" err="1" smtClean="0"/>
              <a:t>neumocócica</a:t>
            </a:r>
            <a:r>
              <a:rPr lang="es-CL" dirty="0" smtClean="0"/>
              <a:t> o de la diarrea por rotavirus</a:t>
            </a:r>
          </a:p>
          <a:p>
            <a:endParaRPr lang="es-CL" dirty="0" smtClean="0"/>
          </a:p>
          <a:p>
            <a:r>
              <a:rPr lang="es-CL" dirty="0" smtClean="0"/>
              <a:t>La mortalidad mundial por sarampión se ha reducido en un 74%</a:t>
            </a:r>
          </a:p>
          <a:p>
            <a:endParaRPr lang="es-CL" dirty="0" smtClean="0"/>
          </a:p>
          <a:p>
            <a:r>
              <a:rPr lang="es-CL" dirty="0" smtClean="0"/>
              <a:t>La incidencia de poliomielitis ha disminuido un 99%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8" name="Picture 4" descr="http://3.bp.blogspot.com/-mAIRdKVXc9w/UWaPexlIPAI/AAAAAAAACZw/dvUS_WRmvVw/s1600/SESAMEsticker2013s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¡GRACIAS!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2" descr="http://static.naukas.com/media/2012/03/vacu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3131840"/>
            <a:ext cx="5719320" cy="33409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60648" y="3107838"/>
            <a:ext cx="6172200" cy="297633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CL" sz="2000" dirty="0" smtClean="0">
                <a:solidFill>
                  <a:schemeClr val="accent5">
                    <a:lumMod val="50000"/>
                  </a:schemeClr>
                </a:solidFill>
              </a:rPr>
              <a:t>Esta instancia ha ido cambiando su enfoque a lo largo de los años, viéndose hoy al niño como parte integral de una familia y un medio ambiente que lo rodean, y que ejercerán necesariamente una poderosa interacción con él y modelarán la expresión de su potencial genético.</a:t>
            </a:r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914" name="Picture 2" descr="http://cesfam.piloto.cl/wp-content/uploads/2012/11/CHILE-CRECE-CONTI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6012160"/>
            <a:ext cx="6100757" cy="2493641"/>
          </a:xfrm>
          <a:prstGeom prst="rect">
            <a:avLst/>
          </a:prstGeom>
          <a:noFill/>
        </p:spPr>
      </p:pic>
      <p:pic>
        <p:nvPicPr>
          <p:cNvPr id="38916" name="Picture 4" descr="http://4.bp.blogspot.com/_nX5mPZfZaZ4/TJdnIoiU1gI/AAAAAAAAPL4/_AShYRsiO3k/s1600/Dra+g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792" y="251520"/>
            <a:ext cx="3456384" cy="2981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88640" y="5512286"/>
            <a:ext cx="6172200" cy="273212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CL" sz="2000" dirty="0" smtClean="0">
                <a:solidFill>
                  <a:schemeClr val="accent5">
                    <a:lumMod val="50000"/>
                  </a:schemeClr>
                </a:solidFill>
              </a:rPr>
              <a:t>La supervisión de salud completa y amplia, centrada en la familia y basada en la comunidad requiere que el niño/a  sea visto en el contexto de su familia y comunidad, y que el cuidado de su salud se realice integrando aspectos de salud, educacionales y sociales.</a:t>
            </a:r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7890" name="Picture 2" descr="http://blog.cristianismeijusticia.net/wp-content/uploads/Famil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29863"/>
            <a:ext cx="4968552" cy="55502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-108520"/>
            <a:ext cx="5600700" cy="1524000"/>
          </a:xfrm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OBJETIVOS DEL PROGRAMA</a:t>
            </a:r>
            <a:endParaRPr lang="es-C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2656" y="3995936"/>
            <a:ext cx="6286500" cy="25791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Prevención </a:t>
            </a:r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de </a:t>
            </a: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enfermedad.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Detección </a:t>
            </a:r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y tratamiento oportuno de </a:t>
            </a: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enfermedades.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Guía </a:t>
            </a:r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en aspectos psicosociales de la crianza del </a:t>
            </a: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niño.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6866" name="Picture 2" descr="http://1.bp.blogspot.com/-7qp3VxLNgR8/Txho6X1hu0I/AAAAAAAAAJQ/wrAyCxo8Zsk/s1600/en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3824">
            <a:off x="3994863" y="1666029"/>
            <a:ext cx="1932199" cy="2151182"/>
          </a:xfrm>
          <a:prstGeom prst="rect">
            <a:avLst/>
          </a:prstGeom>
          <a:noFill/>
        </p:spPr>
      </p:pic>
      <p:pic>
        <p:nvPicPr>
          <p:cNvPr id="36868" name="Picture 4" descr="http://www.crececontigo.gob.cl/thumbnails/index.php?src=http://www.crececontigo.gob.cl/wp-content/uploads/2012/08/nuevo_ajuar2.jpg&amp;w=640&amp;h=240&amp;zc=1&amp;q=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6588224"/>
            <a:ext cx="5486400" cy="2238376"/>
          </a:xfrm>
          <a:prstGeom prst="rect">
            <a:avLst/>
          </a:prstGeom>
          <a:noFill/>
        </p:spPr>
      </p:pic>
      <p:pic>
        <p:nvPicPr>
          <p:cNvPr id="36870" name="Picture 6" descr="http://b.vimeocdn.com/ts/553/245/55324531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2314">
            <a:off x="552913" y="2050626"/>
            <a:ext cx="3045165" cy="17271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PAUTAS APLICABLES DENTRO DEL CONTROL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2656" y="4788024"/>
            <a:ext cx="6286500" cy="422269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Pautas Neurológicas.</a:t>
            </a:r>
          </a:p>
          <a:p>
            <a:pPr>
              <a:lnSpc>
                <a:spcPct val="150000"/>
              </a:lnSpc>
            </a:pPr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Edimburgo.</a:t>
            </a:r>
          </a:p>
          <a:p>
            <a:pPr>
              <a:lnSpc>
                <a:spcPct val="150000"/>
              </a:lnSpc>
            </a:pPr>
            <a:r>
              <a:rPr lang="es-CL" sz="2800" dirty="0" err="1" smtClean="0">
                <a:solidFill>
                  <a:schemeClr val="accent5">
                    <a:lumMod val="50000"/>
                  </a:schemeClr>
                </a:solidFill>
              </a:rPr>
              <a:t>Massie</a:t>
            </a:r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 Campbell.</a:t>
            </a:r>
            <a:endParaRPr lang="es-CL" sz="2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Pautas de Evaluación del Desarrollo sicomotor.</a:t>
            </a:r>
          </a:p>
          <a:p>
            <a:pPr>
              <a:lnSpc>
                <a:spcPct val="150000"/>
              </a:lnSpc>
            </a:pPr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Score de Riesgo </a:t>
            </a:r>
            <a:r>
              <a:rPr lang="es-CL" sz="2800" dirty="0" err="1" smtClean="0">
                <a:solidFill>
                  <a:schemeClr val="accent5">
                    <a:lumMod val="50000"/>
                  </a:schemeClr>
                </a:solidFill>
              </a:rPr>
              <a:t>Biosicosocial</a:t>
            </a:r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s-CL" sz="2800" dirty="0" err="1" smtClean="0">
                <a:solidFill>
                  <a:schemeClr val="accent5">
                    <a:lumMod val="50000"/>
                  </a:schemeClr>
                </a:solidFill>
              </a:rPr>
              <a:t>ChCC.</a:t>
            </a:r>
            <a:endParaRPr lang="es-CL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http://www.crececontigo.gob.cl/wp-content/uploads/2009/12/A-veces-me-sacan-de-mis-casill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152" y="2123728"/>
            <a:ext cx="3789040" cy="2796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http://www.crececontigo.gob.cl/wp-content/uploads/2012/06/color_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531"/>
            <a:ext cx="6597352" cy="84489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rececontigo.gob.cl/wp-content/uploads/2009/12/Familias-monoparentale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3263180"/>
            <a:ext cx="6260610" cy="4261148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60648" y="855769"/>
            <a:ext cx="6172200" cy="29241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</a:rPr>
              <a:t>La ley 20.379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 crea el Sistema Intersectorial de Protección Social e </a:t>
            </a:r>
            <a:r>
              <a:rPr lang="es-CL" sz="2000" dirty="0" smtClean="0">
                <a:solidFill>
                  <a:schemeClr val="accent5">
                    <a:lumMod val="50000"/>
                  </a:schemeClr>
                </a:solidFill>
              </a:rPr>
              <a:t>institucionaliza </a:t>
            </a:r>
            <a:r>
              <a:rPr lang="es-CL" sz="2000" i="1" dirty="0" smtClean="0">
                <a:solidFill>
                  <a:schemeClr val="accent5">
                    <a:lumMod val="50000"/>
                  </a:schemeClr>
                </a:solidFill>
              </a:rPr>
              <a:t>Chile </a:t>
            </a:r>
            <a:r>
              <a:rPr lang="es-CL" sz="2000" i="1" dirty="0">
                <a:solidFill>
                  <a:schemeClr val="accent5">
                    <a:lumMod val="50000"/>
                  </a:schemeClr>
                </a:solidFill>
              </a:rPr>
              <a:t>Crece Contigo, 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transformándose así en una política pública estable y que le da continuidad a todo lo avanzado</a:t>
            </a:r>
            <a:r>
              <a:rPr lang="es-CL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42900" y="5656303"/>
            <a:ext cx="6172200" cy="30201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Es el programa eje o programa de acceso al subsistema </a:t>
            </a:r>
            <a:r>
              <a:rPr lang="es-CL" sz="2000" b="1" i="1" dirty="0">
                <a:solidFill>
                  <a:schemeClr val="accent5">
                    <a:lumMod val="50000"/>
                  </a:schemeClr>
                </a:solidFill>
              </a:rPr>
              <a:t>Chile Crece Contigo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, desarrollado por la red asistencial de salud pública, dirigido a todos los niños y niñas que se atienden en el </a:t>
            </a: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</a:rPr>
              <a:t>sistema público de salud</a:t>
            </a:r>
            <a:r>
              <a:rPr lang="es-CL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urple Segoe 4-3 template-template_April-17-2007">
  <a:themeElements>
    <a:clrScheme name="Purple Template-Template">
      <a:dk1>
        <a:srgbClr val="000000"/>
      </a:dk1>
      <a:lt1>
        <a:srgbClr val="FFFFFF"/>
      </a:lt1>
      <a:dk2>
        <a:srgbClr val="663474"/>
      </a:dk2>
      <a:lt2>
        <a:srgbClr val="DBB7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2681E6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TS010286782</Template>
  <TotalTime>2148</TotalTime>
  <Words>568</Words>
  <Application>Microsoft Office PowerPoint</Application>
  <PresentationFormat>Presentación en pantalla (4:3)</PresentationFormat>
  <Paragraphs>55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1_Textured template_Green Segoe_TP10286782</vt:lpstr>
      <vt:lpstr>White with Courier font for code slides</vt:lpstr>
      <vt:lpstr>Purple Segoe 4-3 template-template_April-17-2007</vt:lpstr>
      <vt:lpstr>1_White with Courier font for code slides</vt:lpstr>
      <vt:lpstr>Mirador</vt:lpstr>
      <vt:lpstr>CONTROL NIÑO/A SANO Y PNI</vt:lpstr>
      <vt:lpstr>INTRODUCCIÓN</vt:lpstr>
      <vt:lpstr>Diapositiva 3</vt:lpstr>
      <vt:lpstr>Diapositiva 4</vt:lpstr>
      <vt:lpstr>OBJETIVOS DEL PROGRAMA</vt:lpstr>
      <vt:lpstr>PAUTAS APLICABLES DENTRO DEL CONTROL</vt:lpstr>
      <vt:lpstr>Diapositiva 7</vt:lpstr>
      <vt:lpstr>Diapositiva 8</vt:lpstr>
      <vt:lpstr>Diapositiva 9</vt:lpstr>
      <vt:lpstr>Diapositiva 10</vt:lpstr>
      <vt:lpstr>¿ QUE PRESTANCIONES SE ENTREGAN EN APS?</vt:lpstr>
      <vt:lpstr>CONTROLES GRUPALES</vt:lpstr>
      <vt:lpstr>ENTREGA DE  MATERIAL CHCC</vt:lpstr>
      <vt:lpstr>TALLERES NADIE ES PERFECTO.</vt:lpstr>
      <vt:lpstr>VISITAS DOMICILIARIAS INTEGRALES.</vt:lpstr>
      <vt:lpstr>PROGRAMA NACIONAL DE IMNUNIZACIÓN.</vt:lpstr>
      <vt:lpstr>Diapositiva 17</vt:lpstr>
      <vt:lpstr>Diapositiva 18</vt:lpstr>
      <vt:lpstr>Diapositiva 19</vt:lpstr>
      <vt:lpstr>Diapositiva 20</vt:lpstr>
      <vt:lpstr>Mercurio. ¿Vacunar o no vacunar?</vt:lpstr>
      <vt:lpstr>Diapositiva 22</vt:lpstr>
      <vt:lpstr>Diapositiva 23</vt:lpstr>
      <vt:lpstr>Diapositiva 24</vt:lpstr>
      <vt:lpstr>Diapositiva 25</vt:lpstr>
      <vt:lpstr>¿Qué otros productos contienen mercurio?</vt:lpstr>
      <vt:lpstr>Diapositiva 27</vt:lpstr>
      <vt:lpstr>Diapositiva 28</vt:lpstr>
      <vt:lpstr>¡GRACIAS!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NIÑO/A SANO</dc:title>
  <dc:creator>alexie</dc:creator>
  <cp:lastModifiedBy>alexie</cp:lastModifiedBy>
  <cp:revision>95</cp:revision>
  <dcterms:created xsi:type="dcterms:W3CDTF">2013-04-18T14:31:18Z</dcterms:created>
  <dcterms:modified xsi:type="dcterms:W3CDTF">2013-04-20T18:43:09Z</dcterms:modified>
</cp:coreProperties>
</file>